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6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84" r:id="rId11"/>
    <p:sldId id="278" r:id="rId12"/>
    <p:sldId id="279" r:id="rId13"/>
    <p:sldId id="280" r:id="rId14"/>
    <p:sldId id="28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95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83A8DD-7EAA-4318-99B7-D2D1A020D17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BE18DF4-F417-444B-8DDF-55148FD56E8E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Практическое руководство «Воспитателю о воспитании»</a:t>
          </a:r>
          <a:endParaRPr lang="ru-RU" sz="2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A86726-BAA2-460F-9D06-6EED3B656479}" type="parTrans" cxnId="{4D6AA389-982C-4238-978F-1C88D3238B5C}">
      <dgm:prSet/>
      <dgm:spPr/>
      <dgm:t>
        <a:bodyPr/>
        <a:lstStyle/>
        <a:p>
          <a:endParaRPr lang="ru-RU"/>
        </a:p>
      </dgm:t>
    </dgm:pt>
    <dgm:pt modelId="{2BA529BB-8BC0-4A70-9F65-72F882E58EBC}" type="sibTrans" cxnId="{4D6AA389-982C-4238-978F-1C88D3238B5C}">
      <dgm:prSet/>
      <dgm:spPr/>
      <dgm:t>
        <a:bodyPr/>
        <a:lstStyle/>
        <a:p>
          <a:endParaRPr lang="ru-RU"/>
        </a:p>
      </dgm:t>
    </dgm:pt>
    <dgm:pt modelId="{5B86C1B5-3A07-4B51-B8E9-FDB22EDC454E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Программа воспитания</a:t>
          </a:r>
          <a:endParaRPr lang="ru-RU" sz="2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36627F-6A19-4FEB-BF28-016D2C618895}" type="parTrans" cxnId="{93C1843A-7E59-40FD-BC57-AA5C9BAE85A8}">
      <dgm:prSet/>
      <dgm:spPr/>
      <dgm:t>
        <a:bodyPr/>
        <a:lstStyle/>
        <a:p>
          <a:endParaRPr lang="ru-RU"/>
        </a:p>
      </dgm:t>
    </dgm:pt>
    <dgm:pt modelId="{0D011B6C-EE58-4392-86B1-2CD3408D588E}" type="sibTrans" cxnId="{93C1843A-7E59-40FD-BC57-AA5C9BAE85A8}">
      <dgm:prSet/>
      <dgm:spPr/>
      <dgm:t>
        <a:bodyPr/>
        <a:lstStyle/>
        <a:p>
          <a:endParaRPr lang="ru-RU"/>
        </a:p>
      </dgm:t>
    </dgm:pt>
    <dgm:pt modelId="{4A921F35-E7B6-4993-AC0F-96E62E5359A5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Образовательная программа дошкольного воспитания</a:t>
          </a:r>
          <a:endParaRPr lang="ru-RU" sz="2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941C89-546F-46A3-A871-8FF3A0E817C2}" type="parTrans" cxnId="{D627A4FB-D5CE-45DC-9621-140078E69F7A}">
      <dgm:prSet/>
      <dgm:spPr/>
      <dgm:t>
        <a:bodyPr/>
        <a:lstStyle/>
        <a:p>
          <a:endParaRPr lang="ru-RU"/>
        </a:p>
      </dgm:t>
    </dgm:pt>
    <dgm:pt modelId="{C54678F2-27ED-4D6A-BF67-FA7215327953}" type="sibTrans" cxnId="{D627A4FB-D5CE-45DC-9621-140078E69F7A}">
      <dgm:prSet/>
      <dgm:spPr/>
      <dgm:t>
        <a:bodyPr/>
        <a:lstStyle/>
        <a:p>
          <a:endParaRPr lang="ru-RU"/>
        </a:p>
      </dgm:t>
    </dgm:pt>
    <dgm:pt modelId="{6C147F38-3C61-40DB-BEA1-81E55A9AFC8B}" type="pres">
      <dgm:prSet presAssocID="{9883A8DD-7EAA-4318-99B7-D2D1A020D17D}" presName="CompostProcess" presStyleCnt="0">
        <dgm:presLayoutVars>
          <dgm:dir/>
          <dgm:resizeHandles val="exact"/>
        </dgm:presLayoutVars>
      </dgm:prSet>
      <dgm:spPr/>
    </dgm:pt>
    <dgm:pt modelId="{11685EF0-2F4A-4C22-9EF9-420FBF0E0038}" type="pres">
      <dgm:prSet presAssocID="{9883A8DD-7EAA-4318-99B7-D2D1A020D17D}" presName="arrow" presStyleLbl="bgShp" presStyleIdx="0" presStyleCn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</dgm:pt>
    <dgm:pt modelId="{7C743B6E-5A88-423B-B47F-8DD675530FE3}" type="pres">
      <dgm:prSet presAssocID="{9883A8DD-7EAA-4318-99B7-D2D1A020D17D}" presName="linearProcess" presStyleCnt="0"/>
      <dgm:spPr/>
    </dgm:pt>
    <dgm:pt modelId="{1CA76456-9CA8-4A7D-AEB8-7B2DD67B3CDB}" type="pres">
      <dgm:prSet presAssocID="{2BE18DF4-F417-444B-8DDF-55148FD56E8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77912-1F4A-46EE-AA93-D6CD3230237F}" type="pres">
      <dgm:prSet presAssocID="{2BA529BB-8BC0-4A70-9F65-72F882E58EBC}" presName="sibTrans" presStyleCnt="0"/>
      <dgm:spPr/>
    </dgm:pt>
    <dgm:pt modelId="{D52FB46F-2FAF-4002-9F2D-59565958DB81}" type="pres">
      <dgm:prSet presAssocID="{5B86C1B5-3A07-4B51-B8E9-FDB22EDC454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FC525-1A45-4EC5-BFB0-259C4D6F5C6A}" type="pres">
      <dgm:prSet presAssocID="{0D011B6C-EE58-4392-86B1-2CD3408D588E}" presName="sibTrans" presStyleCnt="0"/>
      <dgm:spPr/>
    </dgm:pt>
    <dgm:pt modelId="{D1F207AC-DEDE-4596-AC4B-B4FF638A75AF}" type="pres">
      <dgm:prSet presAssocID="{4A921F35-E7B6-4993-AC0F-96E62E5359A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BEB01C-4273-4B02-8383-73300F0B0D01}" type="presOf" srcId="{4A921F35-E7B6-4993-AC0F-96E62E5359A5}" destId="{D1F207AC-DEDE-4596-AC4B-B4FF638A75AF}" srcOrd="0" destOrd="0" presId="urn:microsoft.com/office/officeart/2005/8/layout/hProcess9"/>
    <dgm:cxn modelId="{4D6AA389-982C-4238-978F-1C88D3238B5C}" srcId="{9883A8DD-7EAA-4318-99B7-D2D1A020D17D}" destId="{2BE18DF4-F417-444B-8DDF-55148FD56E8E}" srcOrd="0" destOrd="0" parTransId="{19A86726-BAA2-460F-9D06-6EED3B656479}" sibTransId="{2BA529BB-8BC0-4A70-9F65-72F882E58EBC}"/>
    <dgm:cxn modelId="{AFC5EE26-F204-4910-9ED1-D4A9DB2317CA}" type="presOf" srcId="{5B86C1B5-3A07-4B51-B8E9-FDB22EDC454E}" destId="{D52FB46F-2FAF-4002-9F2D-59565958DB81}" srcOrd="0" destOrd="0" presId="urn:microsoft.com/office/officeart/2005/8/layout/hProcess9"/>
    <dgm:cxn modelId="{7D08298C-0427-43AC-B128-CEA4CD676360}" type="presOf" srcId="{2BE18DF4-F417-444B-8DDF-55148FD56E8E}" destId="{1CA76456-9CA8-4A7D-AEB8-7B2DD67B3CDB}" srcOrd="0" destOrd="0" presId="urn:microsoft.com/office/officeart/2005/8/layout/hProcess9"/>
    <dgm:cxn modelId="{F74FFA18-E25B-4E97-B5C2-EBBF5005073A}" type="presOf" srcId="{9883A8DD-7EAA-4318-99B7-D2D1A020D17D}" destId="{6C147F38-3C61-40DB-BEA1-81E55A9AFC8B}" srcOrd="0" destOrd="0" presId="urn:microsoft.com/office/officeart/2005/8/layout/hProcess9"/>
    <dgm:cxn modelId="{D627A4FB-D5CE-45DC-9621-140078E69F7A}" srcId="{9883A8DD-7EAA-4318-99B7-D2D1A020D17D}" destId="{4A921F35-E7B6-4993-AC0F-96E62E5359A5}" srcOrd="2" destOrd="0" parTransId="{3F941C89-546F-46A3-A871-8FF3A0E817C2}" sibTransId="{C54678F2-27ED-4D6A-BF67-FA7215327953}"/>
    <dgm:cxn modelId="{93C1843A-7E59-40FD-BC57-AA5C9BAE85A8}" srcId="{9883A8DD-7EAA-4318-99B7-D2D1A020D17D}" destId="{5B86C1B5-3A07-4B51-B8E9-FDB22EDC454E}" srcOrd="1" destOrd="0" parTransId="{AE36627F-6A19-4FEB-BF28-016D2C618895}" sibTransId="{0D011B6C-EE58-4392-86B1-2CD3408D588E}"/>
    <dgm:cxn modelId="{C9431178-C43F-4378-9F85-4D9DDC54B847}" type="presParOf" srcId="{6C147F38-3C61-40DB-BEA1-81E55A9AFC8B}" destId="{11685EF0-2F4A-4C22-9EF9-420FBF0E0038}" srcOrd="0" destOrd="0" presId="urn:microsoft.com/office/officeart/2005/8/layout/hProcess9"/>
    <dgm:cxn modelId="{6FD1E25C-87BE-4830-B29C-9A934F2028FF}" type="presParOf" srcId="{6C147F38-3C61-40DB-BEA1-81E55A9AFC8B}" destId="{7C743B6E-5A88-423B-B47F-8DD675530FE3}" srcOrd="1" destOrd="0" presId="urn:microsoft.com/office/officeart/2005/8/layout/hProcess9"/>
    <dgm:cxn modelId="{C693BF9C-A33C-408F-A91B-B19E88F654FC}" type="presParOf" srcId="{7C743B6E-5A88-423B-B47F-8DD675530FE3}" destId="{1CA76456-9CA8-4A7D-AEB8-7B2DD67B3CDB}" srcOrd="0" destOrd="0" presId="urn:microsoft.com/office/officeart/2005/8/layout/hProcess9"/>
    <dgm:cxn modelId="{2FAB0793-6287-4628-BEBA-F9AB50BB0C9E}" type="presParOf" srcId="{7C743B6E-5A88-423B-B47F-8DD675530FE3}" destId="{24A77912-1F4A-46EE-AA93-D6CD3230237F}" srcOrd="1" destOrd="0" presId="urn:microsoft.com/office/officeart/2005/8/layout/hProcess9"/>
    <dgm:cxn modelId="{495E199A-462F-401C-866A-1A7318D8DFB6}" type="presParOf" srcId="{7C743B6E-5A88-423B-B47F-8DD675530FE3}" destId="{D52FB46F-2FAF-4002-9F2D-59565958DB81}" srcOrd="2" destOrd="0" presId="urn:microsoft.com/office/officeart/2005/8/layout/hProcess9"/>
    <dgm:cxn modelId="{49A63935-B1A2-4D45-B307-BC9817DF32FF}" type="presParOf" srcId="{7C743B6E-5A88-423B-B47F-8DD675530FE3}" destId="{360FC525-1A45-4EC5-BFB0-259C4D6F5C6A}" srcOrd="3" destOrd="0" presId="urn:microsoft.com/office/officeart/2005/8/layout/hProcess9"/>
    <dgm:cxn modelId="{B769C642-F906-4868-9E9E-371A850DF6FD}" type="presParOf" srcId="{7C743B6E-5A88-423B-B47F-8DD675530FE3}" destId="{D1F207AC-DEDE-4596-AC4B-B4FF638A75AF}" srcOrd="4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631CB-4FD4-421E-B875-8B816C4AC14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FE506-6FD1-4C30-BA45-53147674B4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759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359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062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37384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3840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85976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500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659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96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91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806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437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674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04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774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802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7368-E81E-4591-87EB-7A223F517647}" type="datetimeFigureOut">
              <a:rPr lang="ru-RU" smtClean="0"/>
              <a:pPr/>
              <a:t>24.04.2024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611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17368-E81E-4591-87EB-7A223F51764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CFAACE-2BA4-41F5-9298-426B6AF8F6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124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0;&#1085;&#1089;&#1090;&#1080;&#1090;&#1091;&#1090;&#1074;&#1086;&#1089;&#1087;&#1080;&#1090;&#1072;&#1085;&#1080;&#1103;.&#1088;&#1092;/?ysclid=lv29wuothn48237637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80;&#1085;&#1089;&#1090;&#1080;&#1090;&#1091;&#1090;&#1074;&#1086;&#1089;&#1087;&#1080;&#1090;&#1072;&#1085;&#1080;&#1103;.&#1088;&#1092;/upload/medialibrary/8d1/a3ijtr19gtqmgycmppcr57hsxnm8voxz.pdf" TargetMode="External"/><Relationship Id="rId5" Type="http://schemas.openxmlformats.org/officeDocument/2006/relationships/hyperlink" Target="https://&#1080;&#1085;&#1089;&#1090;&#1080;&#1090;&#1091;&#1090;&#1074;&#1086;&#1089;&#1087;&#1080;&#1090;&#1072;&#1085;&#1080;&#1103;.&#1088;&#1092;/programmy-vospitaniya/programmy-vospitaniya-doo/prakticheskoe-rukovodstvo-vospitatelyu-o-vospitanii/index.php?sphrase_id=99445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3953" y="270630"/>
            <a:ext cx="9903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Управление образования и молодежной политики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администрации городского округа город Бор Нижегородской области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828800" y="1019379"/>
            <a:ext cx="735678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Практическое руководство «Воспитателю о воспитании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инструмент реализации программы воспитания в дошкольных образовательных организациях</a:t>
            </a:r>
          </a:p>
          <a:p>
            <a:pPr algn="ctr">
              <a:lnSpc>
                <a:spcPct val="150000"/>
              </a:lnSpc>
            </a:pP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3438" y="4484299"/>
            <a:ext cx="43909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Ворошилова Ирина Николаевна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заведующего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МАДОУ детского сада №15 «Солнышко»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621" y="5935579"/>
            <a:ext cx="2804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городской округ город Бор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avatars.mds.yandex.net/i?id=6e6c151e7aed88aa979fcf4430a35d093b5f6d30-9053009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434" y="4478645"/>
            <a:ext cx="3130658" cy="1884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3505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26589" t="21492" r="12066" b="14101"/>
          <a:stretch>
            <a:fillRect/>
          </a:stretch>
        </p:blipFill>
        <p:spPr bwMode="auto">
          <a:xfrm>
            <a:off x="0" y="0"/>
            <a:ext cx="116179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38963" t="53479" r="13884" b="28912"/>
          <a:stretch>
            <a:fillRect/>
          </a:stretch>
        </p:blipFill>
        <p:spPr bwMode="auto">
          <a:xfrm>
            <a:off x="1772652" y="3105915"/>
            <a:ext cx="7857642" cy="176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/>
          <p:nvPr/>
        </p:nvPicPr>
        <p:blipFill>
          <a:blip r:embed="rId3"/>
          <a:srcRect l="36718" t="66752" r="38423" b="17082"/>
          <a:stretch>
            <a:fillRect/>
          </a:stretch>
        </p:blipFill>
        <p:spPr bwMode="auto">
          <a:xfrm>
            <a:off x="2247254" y="557939"/>
            <a:ext cx="6750463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Прямая со стрелкой 4"/>
          <p:cNvCxnSpPr>
            <a:stCxn id="2" idx="2"/>
          </p:cNvCxnSpPr>
          <p:nvPr/>
        </p:nvCxnSpPr>
        <p:spPr>
          <a:xfrm rot="16200000" flipH="1">
            <a:off x="6027142" y="1982083"/>
            <a:ext cx="960895" cy="177020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 rot="5400000">
            <a:off x="4430816" y="2124967"/>
            <a:ext cx="929898" cy="145344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94467" y="201477"/>
          <a:ext cx="11236272" cy="6455756"/>
        </p:xfrm>
        <a:graphic>
          <a:graphicData uri="http://schemas.openxmlformats.org/drawingml/2006/table">
            <a:tbl>
              <a:tblPr/>
              <a:tblGrid>
                <a:gridCol w="1441343"/>
                <a:gridCol w="4246536"/>
                <a:gridCol w="5548393"/>
              </a:tblGrid>
              <a:tr h="4883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месяц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Проект года «Карта нашей страны»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Проекты месяца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9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«Где мы летом побывали, что увидели-узнали»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«Энциклопедия почемучек»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4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«Чем богаты, тем и рады»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Выставка рукотворных открыток «Бабушкам и дедушкам спасибо говорим»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3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ноябрь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«Игрушечных дел мастера»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«Сундучок семейных игр»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7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«Красавица Зима»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Фотоколлаж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«Красота вокруг нас»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3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январь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«Какая зима — такие забавы»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Фестиваль «Зимние забавы»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3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февраль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«Крепости земли российской»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«Пластилиновый город»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6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«Знаменитые люди России»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Спектакль-инсценировка «Поиграем в сказку»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«Заповедные места России»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Выставка детских творческих работ «Сохраним красоту первоцветов»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91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«Моя малая родина на карте большой страны»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Самодельная настольная игра «С чего начинается Родина»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61356" t="67305" r="13564" b="15954"/>
          <a:stretch>
            <a:fillRect/>
          </a:stretch>
        </p:blipFill>
        <p:spPr bwMode="auto">
          <a:xfrm>
            <a:off x="2588217" y="294466"/>
            <a:ext cx="5036949" cy="1766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3"/>
          <a:srcRect l="37758" t="30339" r="39127" b="48881"/>
          <a:stretch>
            <a:fillRect/>
          </a:stretch>
        </p:blipFill>
        <p:spPr bwMode="auto">
          <a:xfrm>
            <a:off x="8394915" y="2495228"/>
            <a:ext cx="3440624" cy="1673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56460" y="2563394"/>
            <a:ext cx="867905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Модуль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«9 секретов по поддержке эмоционального благополучия ребенка в семье»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Модуль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«9 советов по развитию речи» 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Модуль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«9 рецептов по совместному труду»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Модуль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«9 идей приобщения детей к семейным традициям»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7117" y="3710270"/>
            <a:ext cx="599784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инструмент реализации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рабочей программы воспитания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 l="28972" t="36111" r="53518" b="21940"/>
          <a:stretch>
            <a:fillRect/>
          </a:stretch>
        </p:blipFill>
        <p:spPr bwMode="auto">
          <a:xfrm>
            <a:off x="4029560" y="263472"/>
            <a:ext cx="2278251" cy="306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Выгнутая влево стрелка 3"/>
          <p:cNvSpPr/>
          <p:nvPr/>
        </p:nvSpPr>
        <p:spPr>
          <a:xfrm>
            <a:off x="1441342" y="1270861"/>
            <a:ext cx="2030278" cy="33631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475" y="5275597"/>
            <a:ext cx="5873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содержание и организационные формы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инвариантные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529109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содержание конкретных заданий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вариативное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 l="28972" t="36111" r="53518" b="21940"/>
          <a:stretch>
            <a:fillRect/>
          </a:stretch>
        </p:blipFill>
        <p:spPr bwMode="auto">
          <a:xfrm>
            <a:off x="325464" y="1720312"/>
            <a:ext cx="2278251" cy="306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945397" y="316140"/>
            <a:ext cx="8462074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Практическое руководство «Воспитателю о воспитании»</a:t>
            </a:r>
            <a:endParaRPr lang="ru-RU" sz="2800" b="1" cap="all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2773" y="508961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Авторский коллектив И.А. Лыкова, А.Б. Теплова, Н.М. Родина, А.А. Буянов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611823" y="5873857"/>
            <a:ext cx="53314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https://институтвоспитания.рф/?ysclid=lv29wuothn482376376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https://avatars.mds.yandex.net/i?id=c00bc494e408acf956cf0f0f11f3bfa49d446ec4-10599899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7787" y="5856962"/>
            <a:ext cx="2975082" cy="7685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694121" y="1537922"/>
            <a:ext cx="8462074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Практическое руководство «Воспитателю о воспитании» для детей 5–7 лет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https://институтвоспитания.рф/programmy-vospitaniya/programmy-vospitaniya-doo/prakticheskoe-rukovodstvo-vospitatelyu-o-vospitanii/index.php?sphrase_id=99445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614" y="3258235"/>
            <a:ext cx="8462074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Практическое руководство «Воспитателю о воспитании» для детей 4–5 лет</a:t>
            </a:r>
          </a:p>
          <a:p>
            <a:r>
              <a:rPr lang="ru-RU" sz="1600" u="sng" dirty="0" smtClean="0">
                <a:hlinkClick r:id="rId6"/>
              </a:rPr>
              <a:t>https://институтвоспитания.рф/upload/medialibrary/8d1/a3ijtr19gtqmgycmppcr57hsxnm8voxz.pdf</a:t>
            </a:r>
            <a:endParaRPr lang="ru-RU" sz="1600" dirty="0" smtClean="0"/>
          </a:p>
          <a:p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867905" y="0"/>
          <a:ext cx="10073898" cy="3502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62372" y="3192651"/>
            <a:ext cx="9407472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содействие становлению первичных представлений о базовых ценностях российского общества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ценностного отношения к окружающему миру, другим людям, самому себе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поддержка освоения первичного опыта деятельности и поведения в соответствии с базовыми ценностями и нормами российского общества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43453" t="22507" r="18529" b="6553"/>
          <a:stretch>
            <a:fillRect/>
          </a:stretch>
        </p:blipFill>
        <p:spPr bwMode="auto">
          <a:xfrm>
            <a:off x="0" y="309967"/>
            <a:ext cx="6028840" cy="61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93789" y="681926"/>
            <a:ext cx="4773479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воспитательной работы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Содержательные форматы воспитательной работы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Ценности как цель и сущность воспитания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«ПОЗНАНИЕ» «ТРУД» «СЕМЬЯ» «КРАСОТА» «ЗДОРОВЬЕ» «ДРУЖБА» «ЧЕЛОВЕК» «ПРИРОДА» «РОДИНА»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5021454" y="1456840"/>
            <a:ext cx="1379347" cy="77491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 flipV="1">
            <a:off x="4463516" y="2851688"/>
            <a:ext cx="2030274" cy="15498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>
            <a:off x="3161655" y="3146156"/>
            <a:ext cx="3378631" cy="1720312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7199" t="29630" r="11491" b="13960"/>
          <a:stretch>
            <a:fillRect/>
          </a:stretch>
        </p:blipFill>
        <p:spPr bwMode="auto">
          <a:xfrm>
            <a:off x="294468" y="1177871"/>
            <a:ext cx="9422969" cy="546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3954" y="300641"/>
            <a:ext cx="9221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Практическое руководство «Воспитателю о воспитании» для детей 5–7 лет </a:t>
            </a:r>
            <a:r>
              <a:rPr lang="ru-RU" sz="240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тетрадей для воспитателей: сентябрь–май)</a:t>
            </a:r>
            <a:endParaRPr lang="ru-RU" sz="2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 l="28972" t="36111" r="53518" b="21940"/>
          <a:stretch>
            <a:fillRect/>
          </a:stretch>
        </p:blipFill>
        <p:spPr bwMode="auto">
          <a:xfrm>
            <a:off x="9639947" y="294468"/>
            <a:ext cx="2278251" cy="306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6764" y="836908"/>
            <a:ext cx="4386021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Ценностно-смысловые ориентиры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воспитательной работы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События примерного календарного плана воспитательной работы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События традиционного календаря, международных и памятных дат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Детско-взрослые совместные проекты воспитательной направленности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49509" t="45470" r="26007" b="14226"/>
          <a:stretch>
            <a:fillRect/>
          </a:stretch>
        </p:blipFill>
        <p:spPr bwMode="auto">
          <a:xfrm>
            <a:off x="4489342" y="433953"/>
            <a:ext cx="7439187" cy="642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868303" y="0"/>
            <a:ext cx="3861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работы на месяц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8385" y="269645"/>
            <a:ext cx="8400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компоненты проектирования воспитательной работы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36718" t="50712" r="13564" b="15954"/>
          <a:stretch>
            <a:fillRect/>
          </a:stretch>
        </p:blipFill>
        <p:spPr bwMode="auto">
          <a:xfrm>
            <a:off x="278970" y="1317357"/>
            <a:ext cx="9515959" cy="412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58846" t="26211" r="12277" b="27065"/>
          <a:stretch>
            <a:fillRect/>
          </a:stretch>
        </p:blipFill>
        <p:spPr bwMode="auto">
          <a:xfrm>
            <a:off x="3905573" y="945396"/>
            <a:ext cx="5873857" cy="483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 l="37609" t="52592" r="38423" b="33373"/>
          <a:stretch>
            <a:fillRect/>
          </a:stretch>
        </p:blipFill>
        <p:spPr bwMode="auto">
          <a:xfrm>
            <a:off x="402956" y="418455"/>
            <a:ext cx="4587498" cy="1735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09966" y="2470405"/>
            <a:ext cx="38745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 — дети» </a:t>
            </a:r>
          </a:p>
          <a:p>
            <a:pPr>
              <a:buFont typeface="Wingdings" pitchFamily="2" charset="2"/>
              <a:buChar char="q"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 — Родители»</a:t>
            </a:r>
          </a:p>
          <a:p>
            <a:pPr>
              <a:buFont typeface="Wingdings" pitchFamily="2" charset="2"/>
              <a:buChar char="q"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«Родители — Ребенок»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61901" t="52090" r="14212" b="33749"/>
          <a:stretch>
            <a:fillRect/>
          </a:stretch>
        </p:blipFill>
        <p:spPr bwMode="auto">
          <a:xfrm>
            <a:off x="418455" y="511443"/>
            <a:ext cx="4572000" cy="1751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/>
          <p:nvPr/>
        </p:nvPicPr>
        <p:blipFill>
          <a:blip r:embed="rId3"/>
          <a:srcRect l="73594" t="44729" r="11812" b="15385"/>
          <a:stretch>
            <a:fillRect/>
          </a:stretch>
        </p:blipFill>
        <p:spPr bwMode="auto">
          <a:xfrm>
            <a:off x="5036950" y="0"/>
            <a:ext cx="4618495" cy="650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 l="36558" t="33333" r="9888" b="9117"/>
          <a:stretch>
            <a:fillRect/>
          </a:stretch>
        </p:blipFill>
        <p:spPr bwMode="auto">
          <a:xfrm>
            <a:off x="726563" y="3083882"/>
            <a:ext cx="3857625" cy="233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545</TotalTime>
  <Words>437</Words>
  <Application>Microsoft Office PowerPoint</Application>
  <PresentationFormat>Произвольный</PresentationFormat>
  <Paragraphs>89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DetSad</cp:lastModifiedBy>
  <cp:revision>56</cp:revision>
  <dcterms:created xsi:type="dcterms:W3CDTF">2024-03-08T08:32:25Z</dcterms:created>
  <dcterms:modified xsi:type="dcterms:W3CDTF">2024-04-24T05:01:58Z</dcterms:modified>
</cp:coreProperties>
</file>